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44" r:id="rId6"/>
  </p:sldMasterIdLst>
  <p:notesMasterIdLst>
    <p:notesMasterId r:id="rId27"/>
  </p:notesMasterIdLst>
  <p:sldIdLst>
    <p:sldId id="263" r:id="rId7"/>
    <p:sldId id="257" r:id="rId8"/>
    <p:sldId id="259" r:id="rId9"/>
    <p:sldId id="261" r:id="rId10"/>
    <p:sldId id="317" r:id="rId11"/>
    <p:sldId id="265" r:id="rId12"/>
    <p:sldId id="262" r:id="rId13"/>
    <p:sldId id="266" r:id="rId14"/>
    <p:sldId id="267" r:id="rId15"/>
    <p:sldId id="328" r:id="rId16"/>
    <p:sldId id="329" r:id="rId17"/>
    <p:sldId id="330" r:id="rId18"/>
    <p:sldId id="331" r:id="rId19"/>
    <p:sldId id="332" r:id="rId20"/>
    <p:sldId id="333" r:id="rId21"/>
    <p:sldId id="281" r:id="rId22"/>
    <p:sldId id="318" r:id="rId23"/>
    <p:sldId id="320" r:id="rId24"/>
    <p:sldId id="321" r:id="rId25"/>
    <p:sldId id="323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D10939"/>
    <a:srgbClr val="DB1B49"/>
    <a:srgbClr val="FFFF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06475-D45C-4C82-A78E-6F3349D572FB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F134A-3E9B-4988-85AE-8C854B7E6BC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5D7C-D994-47FC-B009-49F9E91385E5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CB6E-BB81-4FEB-AFD1-B170E82380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20C2-928D-4756-9C83-80EECD582D26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6B68-7C47-4DBC-A8B3-3655AC79CE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F90A-C819-48FC-8DDF-48C5D19C7516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D3F5-60FD-4735-BDCF-4B08615E20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3030-DF5A-4284-8D19-ADA5219139D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B056-F0A8-4888-B25B-7044DB98CD2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DE03-07C7-40BD-B86E-C2714107D54E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F2B9-8AE0-43F2-B304-C76812453D0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5F96-9A69-4890-B2FB-18548009741C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4DBB-5413-410B-97A3-0B2783559D9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B971-009F-4C55-BF74-9BA10D796657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9475-6501-4C84-BEA2-ADD7AA63D6D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1972-2E4D-44C3-B685-BE550D2B8F8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10B5-ECCA-41ED-91E1-4BDEC5E42AA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103D-2A42-48F8-92E9-58B4FE6335A9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3C52-E124-4A0D-AA1F-C0BA7458148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D4C6F-B413-4539-A8C7-AD7E4525CC7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97FE-74D7-4A78-94E4-0653289CCE5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6D5D-864A-40FB-B6C5-E499ECDA574C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4A6D-7563-4725-976A-AA4EADDAD93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CAE9-3B50-4B4D-9465-267DCDAD4F58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AB8B-4826-4844-B9DF-B3ABF4A0D2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4573-67DF-47CE-B63C-F9992E3179D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0344-29CA-423A-98C0-7D8CCC95DC4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40AE-946C-4CB2-BA21-4764295DA3ED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45CB-73EC-4221-907E-18068E3ACBA9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9900-20D9-49AB-9C2F-7AAC0E61A97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6656-EF5C-40D6-B31E-C84BFF54760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3030-DF5A-4284-8D19-ADA5219139D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B056-F0A8-4888-B25B-7044DB98CD2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DE03-07C7-40BD-B86E-C2714107D54E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F2B9-8AE0-43F2-B304-C76812453D0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5F96-9A69-4890-B2FB-18548009741C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4DBB-5413-410B-97A3-0B2783559D9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B971-009F-4C55-BF74-9BA10D796657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9475-6501-4C84-BEA2-ADD7AA63D6D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1972-2E4D-44C3-B685-BE550D2B8F8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10B5-ECCA-41ED-91E1-4BDEC5E42AA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103D-2A42-48F8-92E9-58B4FE6335A9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3C52-E124-4A0D-AA1F-C0BA7458148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D4C6F-B413-4539-A8C7-AD7E4525CC7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97FE-74D7-4A78-94E4-0653289CCE5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C9D0B-1FCA-4786-809B-2CDF58823848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077D-B445-4E27-8872-48EB59E5A6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6D5D-864A-40FB-B6C5-E499ECDA574C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4A6D-7563-4725-976A-AA4EADDAD93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4573-67DF-47CE-B63C-F9992E3179D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0344-29CA-423A-98C0-7D8CCC95DC4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40AE-946C-4CB2-BA21-4764295DA3ED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45CB-73EC-4221-907E-18068E3ACBA9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9900-20D9-49AB-9C2F-7AAC0E61A97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6656-EF5C-40D6-B31E-C84BFF54760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3030-DF5A-4284-8D19-ADA5219139D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B056-F0A8-4888-B25B-7044DB98CD2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DE03-07C7-40BD-B86E-C2714107D54E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F2B9-8AE0-43F2-B304-C76812453D0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5F96-9A69-4890-B2FB-18548009741C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4DBB-5413-410B-97A3-0B2783559D9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B971-009F-4C55-BF74-9BA10D796657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9475-6501-4C84-BEA2-ADD7AA63D6D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1972-2E4D-44C3-B685-BE550D2B8F8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10B5-ECCA-41ED-91E1-4BDEC5E42AA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103D-2A42-48F8-92E9-58B4FE6335A9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3C52-E124-4A0D-AA1F-C0BA7458148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FD82-1555-400A-89D7-9438400FF6A6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BADC-385D-42CF-B75F-4C5C482AB8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D4C6F-B413-4539-A8C7-AD7E4525CC7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97FE-74D7-4A78-94E4-0653289CCE5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6D5D-864A-40FB-B6C5-E499ECDA574C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4A6D-7563-4725-976A-AA4EADDAD93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4573-67DF-47CE-B63C-F9992E3179D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0344-29CA-423A-98C0-7D8CCC95DC4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40AE-946C-4CB2-BA21-4764295DA3ED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45CB-73EC-4221-907E-18068E3ACBA9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9900-20D9-49AB-9C2F-7AAC0E61A97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6656-EF5C-40D6-B31E-C84BFF54760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75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58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043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230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3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0D5E-69A9-4CF4-BCC8-9C63F980955F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D52B-1CCC-4793-B37B-344558D64C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364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25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637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285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008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11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1312-2421-4756-B0B6-435D28BFE8D7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32ED-7147-4000-A23E-C26CDFF273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37A4-6275-482B-AD96-74FCF1712724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C6EB-2B67-4EE1-9BFD-C145C54E5B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113E-0936-4E21-8DF3-4D77AAEB791C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F982-9DB4-4126-932B-9362CDA670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9BAE-3349-4BC1-85A3-074BC78083E6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E728-D37A-49E9-86E2-6C29AF054E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1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9130A-D716-490D-9421-CA8D2AC0E570}" type="datetimeFigureOut">
              <a:rPr lang="tr-TR"/>
              <a:pPr>
                <a:defRPr/>
              </a:pPr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76CCF-AF70-4C44-A384-D47E011287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8C83F-8E78-405C-9028-036E8B3320E0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C45D48-2A30-4B51-9935-EF67588C929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8C83F-8E78-405C-9028-036E8B3320E0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C45D48-2A30-4B51-9935-EF67588C929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8C83F-8E78-405C-9028-036E8B3320E0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C45D48-2A30-4B51-9935-EF67588C929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2B61-26D1-40A0-A486-A957D7DBB3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D79F-AE8E-48AF-B73B-496592B90A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6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25B4-27D0-4A15-ABC6-93D94B6C9FC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CA8A-B837-49B0-831E-BF488F7AE39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539552" y="260648"/>
            <a:ext cx="8064896" cy="1600438"/>
          </a:xfrm>
          <a:prstGeom prst="roundRect">
            <a:avLst/>
          </a:prstGeom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9750" algn="ctr">
              <a:defRPr/>
            </a:pPr>
            <a:r>
              <a:rPr lang="tr-TR" sz="4400" b="1" dirty="0" smtClean="0">
                <a:solidFill>
                  <a:schemeClr val="accent2">
                    <a:lumMod val="75000"/>
                  </a:schemeClr>
                </a:solidFill>
                <a:latin typeface="Nyala" pitchFamily="2" charset="0"/>
              </a:rPr>
              <a:t>VERİMLİ DERS ÇALIŞMA</a:t>
            </a:r>
          </a:p>
          <a:p>
            <a:pPr marL="539750" algn="ctr">
              <a:defRPr/>
            </a:pPr>
            <a:r>
              <a:rPr lang="tr-TR" sz="4400" b="1" dirty="0" smtClean="0">
                <a:solidFill>
                  <a:schemeClr val="accent2">
                    <a:lumMod val="75000"/>
                  </a:schemeClr>
                </a:solidFill>
                <a:latin typeface="Nyala" pitchFamily="2" charset="0"/>
              </a:rPr>
              <a:t>TEKNİKLERİ</a:t>
            </a:r>
            <a:endParaRPr lang="tr-TR" sz="4400" dirty="0">
              <a:ln>
                <a:solidFill>
                  <a:srgbClr val="0000FF"/>
                </a:solidFill>
              </a:ln>
              <a:solidFill>
                <a:prstClr val="black"/>
              </a:solidFill>
              <a:latin typeface="Nyala" pitchFamily="2" charset="0"/>
            </a:endParaRPr>
          </a:p>
        </p:txBody>
      </p:sp>
      <p:pic>
        <p:nvPicPr>
          <p:cNvPr id="1026" name="Picture 2" descr="C:\Users\Mine\Desktop\GÖRSELLER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848872" cy="3974355"/>
          </a:xfrm>
          <a:prstGeom prst="rect">
            <a:avLst/>
          </a:prstGeom>
          <a:noFill/>
          <a:ln w="95250" cmpd="sng">
            <a:solidFill>
              <a:srgbClr val="DB1B49"/>
            </a:solidFill>
          </a:ln>
        </p:spPr>
      </p:pic>
      <p:sp>
        <p:nvSpPr>
          <p:cNvPr id="5" name="4 Yuvarlatılmış Dikdörtgen"/>
          <p:cNvSpPr/>
          <p:nvPr/>
        </p:nvSpPr>
        <p:spPr>
          <a:xfrm>
            <a:off x="0" y="6381328"/>
            <a:ext cx="9144000" cy="4766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DB1B49"/>
                </a:solidFill>
                <a:latin typeface="Nyala" pitchFamily="2" charset="0"/>
              </a:rPr>
              <a:t>CUMHURİYET  İLKOKULU REHBERLİK SERVİSİ</a:t>
            </a:r>
            <a:endParaRPr lang="tr-TR" sz="3200" dirty="0">
              <a:solidFill>
                <a:srgbClr val="DB1B49"/>
              </a:solidFill>
              <a:latin typeface="Nyala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s.123rf.com/450wm/aliasching/aliasching1402/aliasching140200077/26196430-bir-da%C4%9F%C4%B1n%C4%B1k-oda-k%C3%BC%C3%A7%C3%BCk-k%C4%B1z-%C3%B6%C4%9Fre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3116"/>
            <a:ext cx="3961580" cy="3958822"/>
          </a:xfrm>
          <a:prstGeom prst="rect">
            <a:avLst/>
          </a:prstGeom>
          <a:noFill/>
          <a:ln w="53975" cmpd="sng">
            <a:solidFill>
              <a:schemeClr val="accent4">
                <a:lumMod val="75000"/>
              </a:schemeClr>
            </a:solidFill>
          </a:ln>
          <a:effectLst>
            <a:outerShdw blurRad="254000" dist="190500" dir="10200000" sx="101000" sy="101000" algn="ctr" rotWithShape="0">
              <a:schemeClr val="accent2">
                <a:lumMod val="75000"/>
                <a:alpha val="10000"/>
              </a:schemeClr>
            </a:outerShdw>
          </a:effectLst>
        </p:spPr>
      </p:pic>
      <p:pic>
        <p:nvPicPr>
          <p:cNvPr id="4" name="Picture 2" descr="http://images.clipartlogo.com/files/images/16/169926/emoticons-sad-face_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143248"/>
            <a:ext cx="3357586" cy="3103615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ODAMIZI DAĞINIK BIRAKIRSAK İSTEDİĞİMİZ HİÇ BİR EŞYAMIZI BULAMAYIZ BU DA BİZİM CANIMIZI SIKAR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DERS ÇALIŞIRKEN BAŞKA BİRŞEYLE UĞRAŞABİLİRMİYİZ?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www.onhayat.com/upload/images/news/dbeb49e29f7f64b218b89bac44d02b79582a2d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8072494" cy="452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YATARAK DERS ÇALIŞIRSANIZ UYKUNUZ GELEBİLİR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F:\GÖRSELLER\3113315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00306"/>
            <a:ext cx="3600400" cy="3874945"/>
          </a:xfrm>
          <a:prstGeom prst="rect">
            <a:avLst/>
          </a:prstGeom>
          <a:noFill/>
          <a:ln w="66675" cmpd="sng">
            <a:solidFill>
              <a:srgbClr val="DB1B49"/>
            </a:solidFill>
          </a:ln>
        </p:spPr>
      </p:pic>
      <p:pic>
        <p:nvPicPr>
          <p:cNvPr id="4" name="Picture 3" descr="F:\GÖRSELLER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4109442" cy="3881022"/>
          </a:xfrm>
          <a:prstGeom prst="rect">
            <a:avLst/>
          </a:prstGeom>
          <a:noFill/>
          <a:ln w="69850" cmpd="sng">
            <a:solidFill>
              <a:srgbClr val="66006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Köşeleri Yuvarlanmış Dikdörtgen Belirtme Çizgisi"/>
          <p:cNvSpPr/>
          <p:nvPr/>
        </p:nvSpPr>
        <p:spPr>
          <a:xfrm>
            <a:off x="179512" y="1928802"/>
            <a:ext cx="4321050" cy="2292286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DB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tr-TR" sz="2800" dirty="0" smtClean="0">
                <a:solidFill>
                  <a:schemeClr val="tx1"/>
                </a:solidFill>
                <a:latin typeface="Nyala" pitchFamily="2" charset="0"/>
              </a:rPr>
              <a:t>Günümü oyunla ve televizyon izleyerek geçirdim. Ödevimi yapmadığım için yarın öğretmenim çok kızacak.</a:t>
            </a:r>
            <a:endParaRPr lang="tr-TR" sz="2800" dirty="0">
              <a:solidFill>
                <a:schemeClr val="tx1"/>
              </a:solidFill>
              <a:latin typeface="Nyala" pitchFamily="2" charset="0"/>
            </a:endParaRPr>
          </a:p>
        </p:txBody>
      </p:sp>
      <p:sp>
        <p:nvSpPr>
          <p:cNvPr id="4" name="3 Köşeleri Yuvarlanmış Dikdörtgen Belirtme Çizgisi"/>
          <p:cNvSpPr/>
          <p:nvPr/>
        </p:nvSpPr>
        <p:spPr>
          <a:xfrm>
            <a:off x="4929190" y="2000240"/>
            <a:ext cx="4071966" cy="2286016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DB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tr-TR" sz="2800" dirty="0" smtClean="0">
                <a:solidFill>
                  <a:schemeClr val="tx1"/>
                </a:solidFill>
                <a:latin typeface="Nyala" pitchFamily="2" charset="0"/>
              </a:rPr>
              <a:t>Günümü çok güzel planladık annemle. Düzenli ödev yapıyorum.yeterli süre oyun oynuyorum ve televizyon izliyorum.</a:t>
            </a:r>
            <a:endParaRPr lang="tr-TR" sz="2800" dirty="0">
              <a:solidFill>
                <a:schemeClr val="tx1"/>
              </a:solidFill>
              <a:latin typeface="Nyala" pitchFamily="2" charset="0"/>
            </a:endParaRPr>
          </a:p>
        </p:txBody>
      </p:sp>
      <p:pic>
        <p:nvPicPr>
          <p:cNvPr id="5" name="Picture 2" descr="http://images.clipartlogo.com/files/images/16/169926/emoticons-sad-face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72008"/>
            <a:ext cx="1881758" cy="1881759"/>
          </a:xfrm>
          <a:prstGeom prst="rect">
            <a:avLst/>
          </a:prstGeom>
          <a:noFill/>
        </p:spPr>
      </p:pic>
      <p:pic>
        <p:nvPicPr>
          <p:cNvPr id="6" name="Picture 4" descr="https://pixabay.com/static/uploads/photo/2012/04/05/01/05/smiley-2551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14884"/>
            <a:ext cx="1944216" cy="1941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Köşeleri Yuvarlanmış Dikdörtgen Belirtme Çizgisi"/>
          <p:cNvSpPr/>
          <p:nvPr/>
        </p:nvSpPr>
        <p:spPr>
          <a:xfrm>
            <a:off x="179512" y="1714488"/>
            <a:ext cx="4321050" cy="2357454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DB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tr-TR" sz="2800" dirty="0" smtClean="0">
                <a:solidFill>
                  <a:schemeClr val="tx1"/>
                </a:solidFill>
                <a:latin typeface="Nyala" pitchFamily="2" charset="0"/>
              </a:rPr>
              <a:t>Erken yatmadım sabah geç kalkınca okuluma geç kaldım</a:t>
            </a:r>
            <a:endParaRPr lang="tr-TR" sz="2800" dirty="0">
              <a:solidFill>
                <a:schemeClr val="tx1"/>
              </a:solidFill>
              <a:latin typeface="Nyala" pitchFamily="2" charset="0"/>
            </a:endParaRPr>
          </a:p>
        </p:txBody>
      </p:sp>
      <p:sp>
        <p:nvSpPr>
          <p:cNvPr id="3" name="2 Köşeleri Yuvarlanmış Dikdörtgen Belirtme Çizgisi"/>
          <p:cNvSpPr/>
          <p:nvPr/>
        </p:nvSpPr>
        <p:spPr>
          <a:xfrm>
            <a:off x="4643438" y="1714488"/>
            <a:ext cx="4321050" cy="2301810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DB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tr-TR" sz="2800" dirty="0" smtClean="0">
                <a:solidFill>
                  <a:schemeClr val="tx1"/>
                </a:solidFill>
                <a:latin typeface="Nyala" pitchFamily="2" charset="0"/>
              </a:rPr>
              <a:t>Akşam zamanında uyuyorum. Sabah erken ve çok enerjik uyanıyorum</a:t>
            </a:r>
            <a:endParaRPr lang="tr-TR" sz="2800" dirty="0">
              <a:solidFill>
                <a:schemeClr val="tx1"/>
              </a:solidFill>
              <a:latin typeface="Nyala" pitchFamily="2" charset="0"/>
            </a:endParaRPr>
          </a:p>
        </p:txBody>
      </p:sp>
      <p:pic>
        <p:nvPicPr>
          <p:cNvPr id="4" name="Picture 2" descr="http://images.clipartlogo.com/files/images/16/169926/emoticons-sad-face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72008"/>
            <a:ext cx="1881758" cy="1881759"/>
          </a:xfrm>
          <a:prstGeom prst="rect">
            <a:avLst/>
          </a:prstGeom>
          <a:noFill/>
        </p:spPr>
      </p:pic>
      <p:pic>
        <p:nvPicPr>
          <p:cNvPr id="5" name="Picture 4" descr="https://pixabay.com/static/uploads/photo/2012/04/05/01/05/smiley-2551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643446"/>
            <a:ext cx="1944216" cy="1941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Köşeleri Yuvarlanmış Dikdörtgen Belirtme Çizgisi"/>
          <p:cNvSpPr/>
          <p:nvPr/>
        </p:nvSpPr>
        <p:spPr>
          <a:xfrm>
            <a:off x="179512" y="1571612"/>
            <a:ext cx="4321050" cy="2500330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DB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tr-TR" sz="2800" dirty="0" smtClean="0">
                <a:solidFill>
                  <a:schemeClr val="tx1"/>
                </a:solidFill>
                <a:latin typeface="Nyala" pitchFamily="2" charset="0"/>
              </a:rPr>
              <a:t>Çantamı akşam hazırlamadım. Çantamda defterlerim yoktu. Öğretmenime çok güzel yaptığım ödevlerimi gösteremedim</a:t>
            </a:r>
            <a:endParaRPr lang="tr-TR" sz="2800" dirty="0">
              <a:solidFill>
                <a:schemeClr val="tx1"/>
              </a:solidFill>
              <a:latin typeface="Nyala" pitchFamily="2" charset="0"/>
            </a:endParaRPr>
          </a:p>
        </p:txBody>
      </p:sp>
      <p:sp>
        <p:nvSpPr>
          <p:cNvPr id="3" name="2 Köşeleri Yuvarlanmış Dikdörtgen Belirtme Çizgisi"/>
          <p:cNvSpPr/>
          <p:nvPr/>
        </p:nvSpPr>
        <p:spPr>
          <a:xfrm>
            <a:off x="4643438" y="1571612"/>
            <a:ext cx="4321050" cy="2571768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DB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tr-TR" sz="2800" dirty="0" smtClean="0">
                <a:solidFill>
                  <a:schemeClr val="tx1"/>
                </a:solidFill>
                <a:latin typeface="Nyala" pitchFamily="2" charset="0"/>
              </a:rPr>
              <a:t>Ödevimi bitirdikten sonra çantamı hazırladım. Eksiklerim var mı diye kontrol ettim. Ödevimi öğretmenime gururla gösterebilirim</a:t>
            </a:r>
            <a:endParaRPr lang="tr-TR" sz="2800" dirty="0">
              <a:solidFill>
                <a:schemeClr val="tx1"/>
              </a:solidFill>
              <a:latin typeface="Nyala" pitchFamily="2" charset="0"/>
            </a:endParaRPr>
          </a:p>
        </p:txBody>
      </p:sp>
      <p:pic>
        <p:nvPicPr>
          <p:cNvPr id="4" name="Picture 2" descr="http://images.clipartlogo.com/files/images/16/169926/emoticons-sad-face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72008"/>
            <a:ext cx="1881758" cy="1881759"/>
          </a:xfrm>
          <a:prstGeom prst="rect">
            <a:avLst/>
          </a:prstGeom>
          <a:noFill/>
        </p:spPr>
      </p:pic>
      <p:pic>
        <p:nvPicPr>
          <p:cNvPr id="5" name="Picture 4" descr="https://pixabay.com/static/uploads/photo/2012/04/05/01/05/smiley-2551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643446"/>
            <a:ext cx="1944216" cy="1941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024336"/>
          </a:xfrm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sz="2800" dirty="0" smtClean="0">
                <a:latin typeface="Nyala" pitchFamily="2" charset="0"/>
              </a:rPr>
              <a:t>Bir saat çalıştıktan sonra araya 5-10 dakikalık dinlenme koymak yararlı olur.  (45’+15’ </a:t>
            </a:r>
            <a:r>
              <a:rPr lang="tr-TR" sz="2800" dirty="0" err="1" smtClean="0">
                <a:latin typeface="Nyala" pitchFamily="2" charset="0"/>
              </a:rPr>
              <a:t>dk</a:t>
            </a:r>
            <a:r>
              <a:rPr lang="tr-TR" sz="2800" dirty="0" smtClean="0">
                <a:latin typeface="Nyala" pitchFamily="2" charset="0"/>
              </a:rPr>
              <a:t>)</a:t>
            </a:r>
          </a:p>
          <a:p>
            <a:r>
              <a:rPr lang="tr-TR" sz="2800" dirty="0" smtClean="0">
                <a:latin typeface="Nyala" pitchFamily="2" charset="0"/>
              </a:rPr>
              <a:t> Böylece dağılan dikkat ve azalan verim tekrar kazanılır. </a:t>
            </a:r>
          </a:p>
          <a:p>
            <a:r>
              <a:rPr lang="tr-TR" sz="2800" dirty="0" smtClean="0">
                <a:latin typeface="Nyala" pitchFamily="2" charset="0"/>
              </a:rPr>
              <a:t>ZAMANINIZI GERİ GETİREMEZSİNİZ ÇÜNKÜ. </a:t>
            </a:r>
          </a:p>
          <a:p>
            <a:r>
              <a:rPr lang="tr-TR" sz="2800" dirty="0" smtClean="0">
                <a:latin typeface="Nyala" pitchFamily="2" charset="0"/>
              </a:rPr>
              <a:t>Çalışmalarınızdan yeterince verim alabilmek için dengeli ve düzenli beslenmeli, özellikle sabah kahvaltılarınızı düzenli ve yeterli kaloriyi alacak şekilde yapmalısınız.</a:t>
            </a:r>
            <a:endParaRPr lang="tr-TR" sz="2800" b="1" dirty="0" smtClean="0">
              <a:latin typeface="Nyala" pitchFamily="2" charset="0"/>
            </a:endParaRPr>
          </a:p>
          <a:p>
            <a:endParaRPr lang="tr-TR" sz="2800" b="1" dirty="0" smtClean="0">
              <a:solidFill>
                <a:schemeClr val="tx1"/>
              </a:solidFill>
              <a:latin typeface="Nyala" pitchFamily="2" charset="0"/>
            </a:endParaRPr>
          </a:p>
        </p:txBody>
      </p:sp>
      <p:sp>
        <p:nvSpPr>
          <p:cNvPr id="5" name="İçerik Yer Tutucusu 3"/>
          <p:cNvSpPr txBox="1">
            <a:spLocks/>
          </p:cNvSpPr>
          <p:nvPr/>
        </p:nvSpPr>
        <p:spPr>
          <a:xfrm>
            <a:off x="395536" y="188640"/>
            <a:ext cx="8229600" cy="692696"/>
          </a:xfrm>
          <a:prstGeom prst="rect">
            <a:avLst/>
          </a:prstGeom>
          <a:ln w="762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tr-TR" sz="3200" b="1" dirty="0" smtClean="0">
                <a:solidFill>
                  <a:prstClr val="black"/>
                </a:solidFill>
                <a:latin typeface="Nyala" pitchFamily="2" charset="0"/>
              </a:rPr>
              <a:t>ZAMANIMIZI BOŞA GEÇİRMEYİN</a:t>
            </a:r>
          </a:p>
        </p:txBody>
      </p:sp>
      <p:pic>
        <p:nvPicPr>
          <p:cNvPr id="6" name="Picture 4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7366">
            <a:off x="5960564" y="4546587"/>
            <a:ext cx="29511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www.zamanindegeri.com/files/yaman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2376264" cy="1872208"/>
          </a:xfrm>
          <a:prstGeom prst="rect">
            <a:avLst/>
          </a:prstGeom>
          <a:noFill/>
        </p:spPr>
      </p:pic>
      <p:pic>
        <p:nvPicPr>
          <p:cNvPr id="38916" name="Picture 4" descr="http://www.bilincalti.com/wp-content/uploads/2014/12/zamani-etkili-kullan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25144"/>
            <a:ext cx="244827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428296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A60E3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/>
          <p:cNvSpPr/>
          <p:nvPr/>
        </p:nvSpPr>
        <p:spPr>
          <a:xfrm>
            <a:off x="1043608" y="1484784"/>
            <a:ext cx="7488832" cy="700582"/>
          </a:xfrm>
          <a:prstGeom prst="flowChartTerminator">
            <a:avLst/>
          </a:prstGeom>
          <a:ln w="76200">
            <a:solidFill>
              <a:srgbClr val="A60E3D"/>
            </a:solidFill>
          </a:ln>
          <a:effectLst>
            <a:glow rad="444500">
              <a:schemeClr val="bg1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3200" b="1" dirty="0" smtClean="0">
                <a:solidFill>
                  <a:srgbClr val="DB1B49"/>
                </a:solidFill>
                <a:latin typeface="Nyala" pitchFamily="2" charset="0"/>
              </a:rPr>
              <a:t>Çalışmayı tamamlamadan bırakmak</a:t>
            </a:r>
          </a:p>
        </p:txBody>
      </p:sp>
      <p:sp>
        <p:nvSpPr>
          <p:cNvPr id="6" name="Akış Çizelgesi: Sonlandırıcı 1"/>
          <p:cNvSpPr/>
          <p:nvPr/>
        </p:nvSpPr>
        <p:spPr>
          <a:xfrm>
            <a:off x="179512" y="188640"/>
            <a:ext cx="7128792" cy="822305"/>
          </a:xfrm>
          <a:prstGeom prst="flowChartTerminator">
            <a:avLst/>
          </a:prstGeom>
          <a:ln w="76200">
            <a:solidFill>
              <a:srgbClr val="A60E3D"/>
            </a:solidFill>
          </a:ln>
          <a:effectLst>
            <a:glow rad="444500">
              <a:schemeClr val="bg1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66"/>
                </a:solidFill>
                <a:latin typeface="Nyala" pitchFamily="2" charset="0"/>
              </a:rPr>
              <a:t>Çalışma anında hayallere dalmak</a:t>
            </a:r>
            <a:endParaRPr lang="tr-TR" sz="3200" b="1" dirty="0">
              <a:solidFill>
                <a:prstClr val="black"/>
              </a:solidFill>
              <a:latin typeface="Nyala" pitchFamily="2" charset="0"/>
            </a:endParaRPr>
          </a:p>
        </p:txBody>
      </p:sp>
      <p:pic>
        <p:nvPicPr>
          <p:cNvPr id="5122" name="Picture 2" descr="C:\Users\Mine\Desktop\GÖRSELLER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5157192"/>
            <a:ext cx="2376264" cy="1700808"/>
          </a:xfrm>
          <a:prstGeom prst="rect">
            <a:avLst/>
          </a:prstGeom>
          <a:noFill/>
        </p:spPr>
      </p:pic>
      <p:pic>
        <p:nvPicPr>
          <p:cNvPr id="5123" name="Picture 3" descr="C:\Users\Mine\Desktop\GÖRSELLER\o_scrisoare_pierduta-caracterizarea_lui_tipates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157192"/>
            <a:ext cx="2476500" cy="1700808"/>
          </a:xfrm>
          <a:prstGeom prst="rect">
            <a:avLst/>
          </a:prstGeom>
          <a:noFill/>
        </p:spPr>
      </p:pic>
      <p:pic>
        <p:nvPicPr>
          <p:cNvPr id="5124" name="Picture 4" descr="C:\Users\Mine\Desktop\GÖRSELLER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157192"/>
            <a:ext cx="1771650" cy="1700808"/>
          </a:xfrm>
          <a:prstGeom prst="rect">
            <a:avLst/>
          </a:prstGeom>
          <a:noFill/>
        </p:spPr>
      </p:pic>
      <p:sp>
        <p:nvSpPr>
          <p:cNvPr id="7" name="Akış Çizelgesi: Sonlandırıcı 1"/>
          <p:cNvSpPr/>
          <p:nvPr/>
        </p:nvSpPr>
        <p:spPr>
          <a:xfrm>
            <a:off x="179512" y="2708920"/>
            <a:ext cx="7488832" cy="700582"/>
          </a:xfrm>
          <a:prstGeom prst="flowChartTerminator">
            <a:avLst/>
          </a:prstGeom>
          <a:ln w="76200">
            <a:solidFill>
              <a:srgbClr val="A60E3D"/>
            </a:solidFill>
          </a:ln>
          <a:effectLst>
            <a:glow rad="444500">
              <a:schemeClr val="bg1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3200" dirty="0" smtClean="0">
                <a:solidFill>
                  <a:srgbClr val="DB1B49"/>
                </a:solidFill>
                <a:latin typeface="Nyala" pitchFamily="2" charset="0"/>
              </a:rPr>
              <a:t>Arkadaşlara “hayır!” diyememek</a:t>
            </a:r>
          </a:p>
        </p:txBody>
      </p:sp>
      <p:sp>
        <p:nvSpPr>
          <p:cNvPr id="9" name="Akış Çizelgesi: Sonlandırıcı 1"/>
          <p:cNvSpPr/>
          <p:nvPr/>
        </p:nvSpPr>
        <p:spPr>
          <a:xfrm>
            <a:off x="1187624" y="3933056"/>
            <a:ext cx="7488832" cy="699952"/>
          </a:xfrm>
          <a:prstGeom prst="flowChartTerminator">
            <a:avLst/>
          </a:prstGeom>
          <a:ln w="76200">
            <a:solidFill>
              <a:srgbClr val="A60E3D"/>
            </a:solidFill>
          </a:ln>
          <a:effectLst>
            <a:glow rad="444500">
              <a:schemeClr val="bg1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3200" b="1" dirty="0" smtClean="0">
                <a:solidFill>
                  <a:srgbClr val="DB1B49"/>
                </a:solidFill>
                <a:latin typeface="Nyala" pitchFamily="2" charset="0"/>
              </a:rPr>
              <a:t>Televizyona takılıp kalmak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611560" y="764704"/>
            <a:ext cx="13388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/>
            <a:endParaRPr lang="tr-TR" sz="4000" b="1" dirty="0" smtClean="0">
              <a:solidFill>
                <a:prstClr val="black"/>
              </a:solidFill>
              <a:latin typeface="Nyala" pitchFamily="2" charset="0"/>
            </a:endParaRPr>
          </a:p>
          <a:p>
            <a:pPr marL="1143000" indent="-1143000">
              <a:buFontTx/>
              <a:buAutoNum type="arabicPeriod"/>
            </a:pPr>
            <a:endParaRPr lang="tr-TR" sz="6000" dirty="0" smtClean="0">
              <a:solidFill>
                <a:srgbClr val="DB1B49"/>
              </a:solidFill>
              <a:latin typeface="Nyala" pitchFamily="2" charset="0"/>
            </a:endParaRPr>
          </a:p>
          <a:p>
            <a:endParaRPr lang="tr-TR" sz="6000" dirty="0">
              <a:solidFill>
                <a:srgbClr val="DB1B49"/>
              </a:solidFill>
              <a:latin typeface="Nyala" pitchFamily="2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1115616" y="548680"/>
            <a:ext cx="6768752" cy="10801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B1B49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Nyala" pitchFamily="2" charset="0"/>
              </a:rPr>
              <a:t>YARARLI VE YARARSIZ DÜŞÜNCELER</a:t>
            </a:r>
          </a:p>
        </p:txBody>
      </p:sp>
      <p:pic>
        <p:nvPicPr>
          <p:cNvPr id="2050" name="Picture 2" descr="http://images.clipartlogo.com/files/images/16/169926/emoticons-sad-face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1881758" cy="1881759"/>
          </a:xfrm>
          <a:prstGeom prst="rect">
            <a:avLst/>
          </a:prstGeom>
          <a:noFill/>
        </p:spPr>
      </p:pic>
      <p:pic>
        <p:nvPicPr>
          <p:cNvPr id="2" name="Picture 4" descr="https://pixabay.com/static/uploads/photo/2012/04/05/01/05/smiley-2551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1944216" cy="1941179"/>
          </a:xfrm>
          <a:prstGeom prst="rect">
            <a:avLst/>
          </a:prstGeom>
          <a:noFill/>
        </p:spPr>
      </p:pic>
      <p:sp>
        <p:nvSpPr>
          <p:cNvPr id="8" name="7 Köşeleri Yuvarlanmış Dikdörtgen Belirtme Çizgisi"/>
          <p:cNvSpPr/>
          <p:nvPr/>
        </p:nvSpPr>
        <p:spPr>
          <a:xfrm>
            <a:off x="179512" y="2276872"/>
            <a:ext cx="3312368" cy="1944216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DB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tr-TR" sz="2800" dirty="0" smtClean="0">
                <a:solidFill>
                  <a:schemeClr val="tx1"/>
                </a:solidFill>
                <a:latin typeface="Nyala" pitchFamily="2" charset="0"/>
              </a:rPr>
              <a:t>Biliyorum derslerimde başarılı olamayacağım.</a:t>
            </a:r>
            <a:endParaRPr lang="tr-TR" sz="2800" dirty="0">
              <a:solidFill>
                <a:schemeClr val="tx1"/>
              </a:solidFill>
              <a:latin typeface="Nyala" pitchFamily="2" charset="0"/>
            </a:endParaRPr>
          </a:p>
        </p:txBody>
      </p:sp>
      <p:sp>
        <p:nvSpPr>
          <p:cNvPr id="11" name="10 Köşeleri Yuvarlanmış Dikdörtgen Belirtme Çizgisi"/>
          <p:cNvSpPr/>
          <p:nvPr/>
        </p:nvSpPr>
        <p:spPr>
          <a:xfrm flipH="1">
            <a:off x="5076056" y="2276872"/>
            <a:ext cx="3159968" cy="1944216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DB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Nyala" pitchFamily="2" charset="0"/>
              </a:rPr>
              <a:t>Başarmak için elimden geleni yapacağım!</a:t>
            </a:r>
            <a:endParaRPr lang="tr-TR" sz="2800" dirty="0">
              <a:solidFill>
                <a:schemeClr val="tx1"/>
              </a:solidFill>
              <a:latin typeface="Nyala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s.clipartlogo.com/files/images/16/169926/emoticons-sad-face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65104"/>
            <a:ext cx="1881758" cy="1881759"/>
          </a:xfrm>
          <a:prstGeom prst="rect">
            <a:avLst/>
          </a:prstGeom>
          <a:noFill/>
        </p:spPr>
      </p:pic>
      <p:pic>
        <p:nvPicPr>
          <p:cNvPr id="6" name="Picture 4" descr="https://pixabay.com/static/uploads/photo/2012/04/05/01/05/smiley-2551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365104"/>
            <a:ext cx="1944216" cy="1941179"/>
          </a:xfrm>
          <a:prstGeom prst="rect">
            <a:avLst/>
          </a:prstGeom>
          <a:noFill/>
        </p:spPr>
      </p:pic>
      <p:sp>
        <p:nvSpPr>
          <p:cNvPr id="7" name="6 Köşeleri Yuvarlanmış Dikdörtgen Belirtme Çizgisi"/>
          <p:cNvSpPr/>
          <p:nvPr/>
        </p:nvSpPr>
        <p:spPr>
          <a:xfrm>
            <a:off x="179512" y="2132856"/>
            <a:ext cx="3312368" cy="1944216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DB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tr-TR" sz="2800" b="1" dirty="0" smtClean="0">
                <a:solidFill>
                  <a:schemeClr val="tx1"/>
                </a:solidFill>
                <a:latin typeface="Nyala" pitchFamily="2" charset="0"/>
              </a:rPr>
              <a:t>Ödev yapmak çok zor. Keşke hiç ödev olmasa</a:t>
            </a:r>
            <a:endParaRPr lang="tr-TR" sz="2800" b="1" dirty="0">
              <a:solidFill>
                <a:schemeClr val="tx1"/>
              </a:solidFill>
              <a:latin typeface="Nyala" pitchFamily="2" charset="0"/>
            </a:endParaRPr>
          </a:p>
        </p:txBody>
      </p:sp>
      <p:sp>
        <p:nvSpPr>
          <p:cNvPr id="8" name="7 Köşeleri Yuvarlanmış Dikdörtgen Belirtme Çizgisi"/>
          <p:cNvSpPr/>
          <p:nvPr/>
        </p:nvSpPr>
        <p:spPr>
          <a:xfrm flipH="1">
            <a:off x="5220072" y="2132856"/>
            <a:ext cx="3159968" cy="1944216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DB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 smtClean="0">
              <a:solidFill>
                <a:schemeClr val="tx1"/>
              </a:solidFill>
              <a:latin typeface="Nyala" pitchFamily="2" charset="0"/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Nyala" pitchFamily="2" charset="0"/>
              </a:rPr>
              <a:t>Ödev yapmak yeni şeyler öğrenmek çok eğlenceli</a:t>
            </a:r>
          </a:p>
          <a:p>
            <a:pPr algn="ctr"/>
            <a:endParaRPr lang="tr-TR" sz="2400" dirty="0">
              <a:solidFill>
                <a:schemeClr val="tx1"/>
              </a:solidFill>
              <a:latin typeface="Nyala" pitchFamily="2" charset="0"/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1115616" y="476672"/>
            <a:ext cx="6768752" cy="10801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B1B49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Nyala" pitchFamily="2" charset="0"/>
              </a:rPr>
              <a:t>YARARLI VE YARARSIZ DÜŞÜNCELER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611560" y="2786059"/>
            <a:ext cx="82221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/>
            <a:endParaRPr lang="tr-TR" sz="6000" dirty="0" smtClean="0">
              <a:solidFill>
                <a:srgbClr val="DB1B49"/>
              </a:solidFill>
              <a:latin typeface="Nyala" pitchFamily="2" charset="0"/>
            </a:endParaRPr>
          </a:p>
          <a:p>
            <a:pPr marL="1143000" indent="-1143000"/>
            <a:r>
              <a:rPr lang="tr-TR" sz="4000" dirty="0" smtClean="0">
                <a:solidFill>
                  <a:srgbClr val="DB1B49"/>
                </a:solidFill>
                <a:latin typeface="Nyala" pitchFamily="2" charset="0"/>
              </a:rPr>
              <a:t>Garfield’ dan mesaj var</a:t>
            </a:r>
          </a:p>
          <a:p>
            <a:pPr>
              <a:buFont typeface="Wingdings" pitchFamily="2" charset="2"/>
              <a:buChar char="ü"/>
            </a:pPr>
            <a:r>
              <a:rPr lang="tr-TR" sz="4000" b="1" dirty="0" smtClean="0">
                <a:latin typeface="Nyala" pitchFamily="2" charset="0"/>
              </a:rPr>
              <a:t> Sen başarılı olmak istiyorsan ödevlerini </a:t>
            </a:r>
          </a:p>
          <a:p>
            <a:r>
              <a:rPr lang="tr-TR" sz="4000" b="1" dirty="0" smtClean="0">
                <a:solidFill>
                  <a:srgbClr val="DB1B49"/>
                </a:solidFill>
                <a:latin typeface="Nyala" pitchFamily="2" charset="0"/>
              </a:rPr>
              <a:t>zamanında ve eksiksiz yapmalısın</a:t>
            </a:r>
          </a:p>
          <a:p>
            <a:r>
              <a:rPr lang="tr-TR" sz="4000" b="1" dirty="0" smtClean="0">
                <a:solidFill>
                  <a:srgbClr val="DB1B49"/>
                </a:solidFill>
                <a:latin typeface="Nyala" pitchFamily="2" charset="0"/>
              </a:rPr>
              <a:t> Kitap okumalı ve örnek bir öğrenci olmalısın</a:t>
            </a:r>
          </a:p>
          <a:p>
            <a:endParaRPr lang="tr-TR" sz="4000" b="1" dirty="0" smtClean="0">
              <a:solidFill>
                <a:srgbClr val="DB1B49"/>
              </a:solidFill>
              <a:latin typeface="Nyala" pitchFamily="2" charset="0"/>
            </a:endParaRPr>
          </a:p>
          <a:p>
            <a:endParaRPr lang="tr-TR" sz="6000" dirty="0" smtClean="0">
              <a:solidFill>
                <a:srgbClr val="DB1B49"/>
              </a:solidFill>
              <a:latin typeface="Nyala" pitchFamily="2" charset="0"/>
            </a:endParaRPr>
          </a:p>
        </p:txBody>
      </p:sp>
      <p:pic>
        <p:nvPicPr>
          <p:cNvPr id="2052" name="Picture 4" descr="C:\Users\Mine\Desktop\GÖRSELLER\Danismanlik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614555" cy="2692370"/>
          </a:xfrm>
          <a:prstGeom prst="rect">
            <a:avLst/>
          </a:prstGeom>
          <a:noFill/>
        </p:spPr>
      </p:pic>
      <p:pic>
        <p:nvPicPr>
          <p:cNvPr id="6" name="Picture 3" descr="C:\Users\Mine\Desktop\GÖRSELLER\sinavrehberim_1327865671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471490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A60E3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Yuvarlatılmış Dikdörtgen"/>
          <p:cNvSpPr/>
          <p:nvPr/>
        </p:nvSpPr>
        <p:spPr>
          <a:xfrm>
            <a:off x="899592" y="548680"/>
            <a:ext cx="7272808" cy="10801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B1B49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Nyala" pitchFamily="2" charset="0"/>
              </a:rPr>
              <a:t>YARARLI VE YARARSIZ DÜŞÜNCELER</a:t>
            </a:r>
          </a:p>
        </p:txBody>
      </p:sp>
      <p:pic>
        <p:nvPicPr>
          <p:cNvPr id="11" name="Picture 2" descr="http://images.clipartlogo.com/files/images/16/169926/emoticons-sad-face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437112"/>
            <a:ext cx="1881758" cy="1881759"/>
          </a:xfrm>
          <a:prstGeom prst="rect">
            <a:avLst/>
          </a:prstGeom>
          <a:noFill/>
        </p:spPr>
      </p:pic>
      <p:pic>
        <p:nvPicPr>
          <p:cNvPr id="12" name="Picture 4" descr="https://pixabay.com/static/uploads/photo/2012/04/05/01/05/smiley-2551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1872208" cy="1869283"/>
          </a:xfrm>
          <a:prstGeom prst="rect">
            <a:avLst/>
          </a:prstGeom>
          <a:noFill/>
        </p:spPr>
      </p:pic>
      <p:sp>
        <p:nvSpPr>
          <p:cNvPr id="13" name="12 Köşeleri Yuvarlanmış Dikdörtgen Belirtme Çizgisi"/>
          <p:cNvSpPr/>
          <p:nvPr/>
        </p:nvSpPr>
        <p:spPr>
          <a:xfrm>
            <a:off x="611560" y="2204864"/>
            <a:ext cx="3312368" cy="1944216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Nyala" pitchFamily="2" charset="0"/>
              </a:rPr>
              <a:t>Güzel yazı yazmak istiyorum ama olmuyor.</a:t>
            </a:r>
            <a:endParaRPr lang="tr-TR" sz="2800" b="1" dirty="0">
              <a:solidFill>
                <a:schemeClr val="tx1"/>
              </a:solidFill>
              <a:latin typeface="Nyala" pitchFamily="2" charset="0"/>
            </a:endParaRPr>
          </a:p>
        </p:txBody>
      </p:sp>
      <p:sp>
        <p:nvSpPr>
          <p:cNvPr id="14" name="13 Köşeleri Yuvarlanmış Dikdörtgen Belirtme Çizgisi"/>
          <p:cNvSpPr/>
          <p:nvPr/>
        </p:nvSpPr>
        <p:spPr>
          <a:xfrm flipH="1">
            <a:off x="5220072" y="2204864"/>
            <a:ext cx="3159968" cy="1944216"/>
          </a:xfrm>
          <a:prstGeom prst="wedgeRoundRectCallout">
            <a:avLst/>
          </a:prstGeom>
          <a:solidFill>
            <a:schemeClr val="bg1"/>
          </a:solidFill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tr-TR" sz="2400" b="1" dirty="0" smtClean="0">
                <a:solidFill>
                  <a:schemeClr val="tx1"/>
                </a:solidFill>
                <a:latin typeface="Nyala" pitchFamily="2" charset="0"/>
              </a:rPr>
              <a:t>Yazı çalışmalarımı yaparsam güzel yazacağıma inanıyorum.</a:t>
            </a:r>
            <a:endParaRPr lang="tr-TR" sz="2400" dirty="0">
              <a:solidFill>
                <a:schemeClr val="tx1"/>
              </a:solidFill>
              <a:latin typeface="Nyala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Nesrin\Desktop\dehb\ogrb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3105150" cy="3733800"/>
          </a:xfrm>
          <a:prstGeom prst="plaque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2"/>
          <p:cNvSpPr/>
          <p:nvPr/>
        </p:nvSpPr>
        <p:spPr>
          <a:xfrm>
            <a:off x="3923928" y="2348880"/>
            <a:ext cx="4176464" cy="3083921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3600" u="sng" dirty="0" smtClean="0">
                <a:latin typeface="Nyala" pitchFamily="2" charset="0"/>
              </a:rPr>
              <a:t>Plan demek:</a:t>
            </a:r>
          </a:p>
          <a:p>
            <a:pPr>
              <a:lnSpc>
                <a:spcPct val="90000"/>
              </a:lnSpc>
            </a:pPr>
            <a:r>
              <a:rPr lang="tr-TR" sz="3600" dirty="0" smtClean="0">
                <a:latin typeface="Nyala" pitchFamily="2" charset="0"/>
              </a:rPr>
              <a:t>"nasıl", </a:t>
            </a:r>
          </a:p>
          <a:p>
            <a:pPr>
              <a:lnSpc>
                <a:spcPct val="90000"/>
              </a:lnSpc>
            </a:pPr>
            <a:r>
              <a:rPr lang="tr-TR" sz="3600" dirty="0" smtClean="0">
                <a:latin typeface="Nyala" pitchFamily="2" charset="0"/>
              </a:rPr>
              <a:t>"ne zaman" ve </a:t>
            </a:r>
          </a:p>
          <a:p>
            <a:pPr>
              <a:lnSpc>
                <a:spcPct val="90000"/>
              </a:lnSpc>
            </a:pPr>
            <a:r>
              <a:rPr lang="tr-TR" sz="3600" dirty="0" smtClean="0">
                <a:latin typeface="Nyala" pitchFamily="2" charset="0"/>
              </a:rPr>
              <a:t>"nerede" çalışacağınıza karar vermek demektir.</a:t>
            </a:r>
            <a:r>
              <a:rPr lang="tr-TR" sz="3200" dirty="0" smtClean="0"/>
              <a:t>  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3786182" y="548680"/>
            <a:ext cx="3882162" cy="7920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B1B49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Nyala" pitchFamily="2" charset="0"/>
              </a:rPr>
              <a:t> PLAN YAPMALISIN</a:t>
            </a:r>
          </a:p>
        </p:txBody>
      </p:sp>
      <p:pic>
        <p:nvPicPr>
          <p:cNvPr id="6" name="Picture 3" descr="C:\Users\Mine\Desktop\GÖRSELLER\sinavrehberim_1327865671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2664296" cy="25081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2778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5536" y="3500438"/>
            <a:ext cx="4572000" cy="2062103"/>
          </a:xfrm>
          <a:prstGeom prst="rect">
            <a:avLst/>
          </a:prstGeom>
          <a:solidFill>
            <a:schemeClr val="bg1"/>
          </a:solidFill>
          <a:ln w="111125" cmpd="sng">
            <a:solidFill>
              <a:srgbClr val="660066"/>
            </a:solidFill>
            <a:prstDash val="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chemeClr val="tx1"/>
                </a:solidFill>
                <a:latin typeface="Nyala" pitchFamily="2" charset="0"/>
              </a:rPr>
              <a:t>BİLEMEDİĞİN VE ZORLANDIĞIN ZAMAN ÖĞRETMENİNDEN YARDIM İSTEMEYE ÇEKİNME</a:t>
            </a:r>
          </a:p>
        </p:txBody>
      </p:sp>
      <p:pic>
        <p:nvPicPr>
          <p:cNvPr id="3074" name="Picture 2" descr="C:\Users\Mine\Desktop\GÖRSELLER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7"/>
            <a:ext cx="3152750" cy="3096344"/>
          </a:xfrm>
          <a:prstGeom prst="rect">
            <a:avLst/>
          </a:prstGeom>
          <a:noFill/>
        </p:spPr>
      </p:pic>
      <p:pic>
        <p:nvPicPr>
          <p:cNvPr id="6" name="Picture 3" descr="C:\Users\Mine\Desktop\GÖRSELLER\sinavrehberim_1327865671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2664296" cy="2651001"/>
          </a:xfrm>
          <a:prstGeom prst="rect">
            <a:avLst/>
          </a:prstGeom>
          <a:noFill/>
        </p:spPr>
      </p:pic>
      <p:sp>
        <p:nvSpPr>
          <p:cNvPr id="8" name="7 Oval Belirtme Çizgisi"/>
          <p:cNvSpPr/>
          <p:nvPr/>
        </p:nvSpPr>
        <p:spPr>
          <a:xfrm>
            <a:off x="3143240" y="214290"/>
            <a:ext cx="5072098" cy="2214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Comic Sans MS" pitchFamily="66" charset="0"/>
              </a:rPr>
              <a:t>DERSTE ÖĞRETMENİNİ DİNLEMELİSİN. EĞER ÖĞRETMENİNE SORU SORMAK İSTİYORSAN PARMAK KALDIRARAK  SORMALISIN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A60E3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/>
          <p:cNvSpPr/>
          <p:nvPr/>
        </p:nvSpPr>
        <p:spPr>
          <a:xfrm>
            <a:off x="827584" y="2204864"/>
            <a:ext cx="7488832" cy="2146740"/>
          </a:xfrm>
          <a:prstGeom prst="flowChartTerminator">
            <a:avLst/>
          </a:prstGeom>
          <a:ln w="76200">
            <a:solidFill>
              <a:srgbClr val="A60E3D"/>
            </a:solidFill>
          </a:ln>
          <a:effectLst>
            <a:glow rad="444500">
              <a:schemeClr val="bg1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tr-TR" sz="2800" i="1" u="sng" dirty="0" smtClean="0">
              <a:solidFill>
                <a:prstClr val="black"/>
              </a:solidFill>
              <a:latin typeface="Nyala" pitchFamily="2" charset="0"/>
            </a:endParaRPr>
          </a:p>
          <a:p>
            <a:pPr algn="ctr">
              <a:lnSpc>
                <a:spcPct val="80000"/>
              </a:lnSpc>
            </a:pPr>
            <a:r>
              <a:rPr lang="tr-TR" sz="4400" dirty="0" smtClean="0">
                <a:solidFill>
                  <a:prstClr val="black"/>
                </a:solidFill>
                <a:latin typeface="Comic Sans MS" pitchFamily="66" charset="0"/>
              </a:rPr>
              <a:t>DERS ÇALIŞMAK KİMİN GÖREVİDİR?</a:t>
            </a:r>
          </a:p>
        </p:txBody>
      </p:sp>
      <p:pic>
        <p:nvPicPr>
          <p:cNvPr id="5122" name="Picture 2" descr="C:\Users\Mine\Desktop\GÖRSELLER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4988923"/>
            <a:ext cx="2376264" cy="1869077"/>
          </a:xfrm>
          <a:prstGeom prst="rect">
            <a:avLst/>
          </a:prstGeom>
          <a:noFill/>
        </p:spPr>
      </p:pic>
      <p:pic>
        <p:nvPicPr>
          <p:cNvPr id="5123" name="Picture 3" descr="C:\Users\Mine\Desktop\GÖRSELLER\o_scrisoare_pierduta-caracterizarea_lui_tipates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157192"/>
            <a:ext cx="2476500" cy="1700808"/>
          </a:xfrm>
          <a:prstGeom prst="rect">
            <a:avLst/>
          </a:prstGeom>
          <a:noFill/>
        </p:spPr>
      </p:pic>
      <p:pic>
        <p:nvPicPr>
          <p:cNvPr id="7" name="Picture 4" descr="C:\Users\Mine\Desktop\GÖRSELLER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52"/>
            <a:ext cx="2143140" cy="1785950"/>
          </a:xfrm>
          <a:prstGeom prst="rect">
            <a:avLst/>
          </a:prstGeom>
          <a:noFill/>
        </p:spPr>
      </p:pic>
      <p:pic>
        <p:nvPicPr>
          <p:cNvPr id="9" name="Picture 3" descr="C:\Users\Mine\Desktop\GÖRSELLER\sinavrehberim_13278656712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42852"/>
            <a:ext cx="2357454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2778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Akış Çizelgesi: Sonlandırıcı 4"/>
          <p:cNvSpPr/>
          <p:nvPr/>
        </p:nvSpPr>
        <p:spPr>
          <a:xfrm>
            <a:off x="827584" y="1700808"/>
            <a:ext cx="6294919" cy="2726591"/>
          </a:xfrm>
          <a:prstGeom prst="flowChartTerminator">
            <a:avLst/>
          </a:prstGeom>
          <a:ln w="5715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Nyala" pitchFamily="2" charset="0"/>
              </a:rPr>
              <a:t>TELEVİZYON İZLEME VE OYUN OYNAMA SAATLERİNİZİ ANNE BABANIZLA KONUŞARAK BELİRLEYİN.</a:t>
            </a:r>
          </a:p>
          <a:p>
            <a:pPr algn="ctr"/>
            <a:r>
              <a:rPr lang="tr-TR" sz="2400" b="1" dirty="0" smtClean="0">
                <a:latin typeface="Nyala" pitchFamily="2" charset="0"/>
              </a:rPr>
              <a:t>ÖDEV YAPMA VE DERS ÇALIŞMA ZAMANINDA ÖDEVİNİZİN BAŞINDA OLUN </a:t>
            </a:r>
            <a:endParaRPr lang="tr-TR" sz="2400" b="1" dirty="0">
              <a:latin typeface="Nyala" pitchFamily="2" charset="0"/>
            </a:endParaRPr>
          </a:p>
        </p:txBody>
      </p:sp>
      <p:pic>
        <p:nvPicPr>
          <p:cNvPr id="17" name="Picture 2" descr="C:\Users\Nesrin\Desktop\dehb\ünlem\exclamation-mark2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1012393" cy="9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Nesrin\Desktop\dehb\ünlem\exclamation-mark2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1012393" cy="9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Yuvarlatılmış Dikdörtgen"/>
          <p:cNvSpPr/>
          <p:nvPr/>
        </p:nvSpPr>
        <p:spPr>
          <a:xfrm>
            <a:off x="971600" y="260648"/>
            <a:ext cx="6768752" cy="10801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B1B49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7030A0"/>
                </a:solidFill>
                <a:latin typeface="Comic Sans MS" pitchFamily="66" charset="0"/>
              </a:rPr>
              <a:t>Başarıya ulaşmak için harekete geçin.</a:t>
            </a:r>
            <a:endParaRPr lang="tr-TR" sz="3600" b="1" dirty="0" smtClean="0">
              <a:solidFill>
                <a:schemeClr val="tx1"/>
              </a:solidFill>
              <a:latin typeface="Nyala" pitchFamily="2" charset="0"/>
            </a:endParaRPr>
          </a:p>
        </p:txBody>
      </p:sp>
      <p:pic>
        <p:nvPicPr>
          <p:cNvPr id="4098" name="Picture 2" descr="C:\Users\Mine\Desktop\GÖRSELLER\indi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2664296" cy="2286000"/>
          </a:xfrm>
          <a:prstGeom prst="rect">
            <a:avLst/>
          </a:prstGeom>
          <a:noFill/>
        </p:spPr>
      </p:pic>
      <p:pic>
        <p:nvPicPr>
          <p:cNvPr id="10" name="Picture 3" descr="C:\Users\Mine\Desktop\GÖRSELLER\sinavrehberim_13278656712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357694"/>
            <a:ext cx="2286016" cy="2357454"/>
          </a:xfrm>
          <a:prstGeom prst="rect">
            <a:avLst/>
          </a:prstGeom>
          <a:noFill/>
        </p:spPr>
      </p:pic>
      <p:pic>
        <p:nvPicPr>
          <p:cNvPr id="11" name="Picture 4" descr="C:\Users\Mine\Desktop\GÖRSELLER\images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429132"/>
            <a:ext cx="2786082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Aynı Yanın Köşesi Yuvarlatılmış Dikdörtgen"/>
          <p:cNvSpPr/>
          <p:nvPr/>
        </p:nvSpPr>
        <p:spPr>
          <a:xfrm>
            <a:off x="467544" y="332656"/>
            <a:ext cx="8280920" cy="1453270"/>
          </a:xfrm>
          <a:prstGeom prst="round2SameRect">
            <a:avLst/>
          </a:prstGeom>
          <a:solidFill>
            <a:schemeClr val="bg1"/>
          </a:solidFill>
          <a:ln w="60325">
            <a:solidFill>
              <a:srgbClr val="DB1B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BAŞARILI OLMAK İSTEYEN ÖĞRENCİ NE YAPAR?</a:t>
            </a:r>
          </a:p>
          <a:p>
            <a:pPr algn="ctr"/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TABİKİ KİTAP OKUMAYI DA İHMAL ETMEZ.</a:t>
            </a:r>
          </a:p>
        </p:txBody>
      </p:sp>
      <p:pic>
        <p:nvPicPr>
          <p:cNvPr id="6146" name="Picture 2" descr="C:\Users\Mine\Desktop\GÖRSELLER\indir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664296" cy="3744416"/>
          </a:xfrm>
          <a:prstGeom prst="rect">
            <a:avLst/>
          </a:prstGeom>
          <a:noFill/>
          <a:ln w="85725" cmpd="sng">
            <a:solidFill>
              <a:srgbClr val="FFC000"/>
            </a:solidFill>
          </a:ln>
        </p:spPr>
      </p:pic>
      <p:pic>
        <p:nvPicPr>
          <p:cNvPr id="6147" name="Picture 3" descr="C:\Users\Mine\Desktop\GÖRSELLER\images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2114550" cy="3744416"/>
          </a:xfrm>
          <a:prstGeom prst="rect">
            <a:avLst/>
          </a:prstGeom>
          <a:noFill/>
          <a:ln w="73025" cmpd="sng">
            <a:solidFill>
              <a:srgbClr val="FFC000"/>
            </a:solidFill>
          </a:ln>
        </p:spPr>
      </p:pic>
      <p:pic>
        <p:nvPicPr>
          <p:cNvPr id="6148" name="Picture 4" descr="C:\Users\Mine\Desktop\GÖRSELLER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32856"/>
            <a:ext cx="2736304" cy="3744416"/>
          </a:xfrm>
          <a:prstGeom prst="rect">
            <a:avLst/>
          </a:prstGeom>
          <a:noFill/>
          <a:ln w="69850" cmpd="sng">
            <a:solidFill>
              <a:srgbClr val="FFC000"/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2778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Dikdörtgen 7"/>
          <p:cNvSpPr/>
          <p:nvPr/>
        </p:nvSpPr>
        <p:spPr>
          <a:xfrm>
            <a:off x="4355976" y="5500702"/>
            <a:ext cx="4572000" cy="830997"/>
          </a:xfrm>
          <a:prstGeom prst="rect">
            <a:avLst/>
          </a:prstGeom>
          <a:solidFill>
            <a:srgbClr val="DB1B4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Nyala" pitchFamily="2" charset="0"/>
              </a:rPr>
              <a:t>Çalışmalarınız mümkünse çalışma masasında olsun</a:t>
            </a:r>
            <a:endParaRPr lang="tr-TR" sz="2400" b="1" dirty="0">
              <a:solidFill>
                <a:prstClr val="black"/>
              </a:solidFill>
              <a:latin typeface="Nyala" pitchFamily="2" charset="0"/>
            </a:endParaRPr>
          </a:p>
        </p:txBody>
      </p:sp>
      <p:sp>
        <p:nvSpPr>
          <p:cNvPr id="11" name="10 Aynı Yanın Köşesi Yuvarlatılmış Dikdörtgen"/>
          <p:cNvSpPr/>
          <p:nvPr/>
        </p:nvSpPr>
        <p:spPr>
          <a:xfrm>
            <a:off x="428596" y="285728"/>
            <a:ext cx="8280920" cy="936104"/>
          </a:xfrm>
          <a:prstGeom prst="round2SameRect">
            <a:avLst/>
          </a:prstGeom>
          <a:solidFill>
            <a:schemeClr val="bg1"/>
          </a:solidFill>
          <a:ln w="60325">
            <a:solidFill>
              <a:srgbClr val="DB1B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Kimler nasıl çalışıyor bakalım?</a:t>
            </a:r>
          </a:p>
        </p:txBody>
      </p:sp>
      <p:pic>
        <p:nvPicPr>
          <p:cNvPr id="12" name="Picture 2" descr="C:\Documents and Settings\kübra\Belgelerim\Resimlerim\resimlerslayt\Resim1OKU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2204864"/>
            <a:ext cx="3024188" cy="3052762"/>
          </a:xfrm>
          <a:prstGeom prst="rect">
            <a:avLst/>
          </a:prstGeom>
          <a:noFill/>
        </p:spPr>
      </p:pic>
      <p:pic>
        <p:nvPicPr>
          <p:cNvPr id="1026" name="Picture 2" descr="F:\GÖRSELLER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2625849" cy="2687563"/>
          </a:xfrm>
          <a:prstGeom prst="rect">
            <a:avLst/>
          </a:prstGeom>
          <a:noFill/>
        </p:spPr>
      </p:pic>
      <p:pic>
        <p:nvPicPr>
          <p:cNvPr id="1027" name="Picture 3" descr="F:\GÖRSELLER\sinav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2381250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Yuvarlatılmış Dikdörtgen"/>
          <p:cNvSpPr/>
          <p:nvPr/>
        </p:nvSpPr>
        <p:spPr>
          <a:xfrm>
            <a:off x="1115616" y="260648"/>
            <a:ext cx="6768752" cy="10801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B1B49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Nyala" pitchFamily="2" charset="0"/>
              </a:rPr>
              <a:t>Akşam yatmadan çanta hazırlığımızı yapıyor muyuz ?</a:t>
            </a:r>
          </a:p>
        </p:txBody>
      </p:sp>
      <p:pic>
        <p:nvPicPr>
          <p:cNvPr id="53252" name="Picture 4" descr="https://encrypted-tbn3.gstatic.com/images?q=tbn:ANd9GcSfwtXXEJFEk7mzsBmJ09d5-ZHqZIGGgEF_WgSFj0ANjywdbBHW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06000"/>
            <a:ext cx="3240360" cy="3611232"/>
          </a:xfrm>
          <a:prstGeom prst="rect">
            <a:avLst/>
          </a:prstGeom>
          <a:noFill/>
          <a:ln w="76200" cmpd="sng">
            <a:solidFill>
              <a:srgbClr val="660066"/>
            </a:solidFill>
          </a:ln>
        </p:spPr>
      </p:pic>
      <p:pic>
        <p:nvPicPr>
          <p:cNvPr id="16386" name="Picture 2" descr="http://static7.depositphotos.com/1007989/773/i/950/depositphotos_7733293-Preparing-B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357586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441056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365</Words>
  <Application>Microsoft Office PowerPoint</Application>
  <PresentationFormat>Ekran Gösterisi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1_Ofis Teması</vt:lpstr>
      <vt:lpstr>2_Ofis Teması</vt:lpstr>
      <vt:lpstr>4_Ofis Teması</vt:lpstr>
      <vt:lpstr>5_Ofis Teması</vt:lpstr>
      <vt:lpstr>Ofis Teması</vt:lpstr>
      <vt:lpstr>3_Ofis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ODAMIZI DAĞINIK BIRAKIRSAK İSTEDİĞİMİZ HİÇ BİR EŞYAMIZI BULAMAYIZ BU DA BİZİM CANIMIZI SIKAR</vt:lpstr>
      <vt:lpstr>DERS ÇALIŞIRKEN BAŞKA BİRŞEYLE UĞRAŞABİLİRMİYİZ?</vt:lpstr>
      <vt:lpstr>YATARAK DERS ÇALIŞIRSANIZ UYKUNUZ GELEBİLİR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mine keten</dc:creator>
  <cp:lastModifiedBy>rehberlik</cp:lastModifiedBy>
  <cp:revision>96</cp:revision>
  <dcterms:created xsi:type="dcterms:W3CDTF">2013-04-30T20:16:12Z</dcterms:created>
  <dcterms:modified xsi:type="dcterms:W3CDTF">2019-02-21T11:16:00Z</dcterms:modified>
</cp:coreProperties>
</file>